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3" r:id="rId2"/>
    <p:sldId id="397" r:id="rId3"/>
    <p:sldId id="416" r:id="rId4"/>
    <p:sldId id="411" r:id="rId5"/>
    <p:sldId id="418" r:id="rId6"/>
    <p:sldId id="422" r:id="rId7"/>
    <p:sldId id="426" r:id="rId8"/>
    <p:sldId id="450" r:id="rId9"/>
    <p:sldId id="449" r:id="rId10"/>
    <p:sldId id="448" r:id="rId11"/>
    <p:sldId id="425" r:id="rId12"/>
    <p:sldId id="451" r:id="rId13"/>
    <p:sldId id="452" r:id="rId14"/>
    <p:sldId id="455" r:id="rId15"/>
    <p:sldId id="456" r:id="rId16"/>
    <p:sldId id="453" r:id="rId17"/>
    <p:sldId id="454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32BD6-F7F3-496D-B62B-63DD2848BD6C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A60BA-5F7A-4254-9C97-0951427711D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16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Table où l’ordre des éléments a de l’importance.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46167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peut préciser l’endroit où on veut ajouter un élément. En français, on parle d’insérer. </a:t>
            </a:r>
          </a:p>
          <a:p>
            <a:r>
              <a:rPr lang="fr-BE" dirty="0" err="1"/>
              <a:t>ArrayList</a:t>
            </a:r>
            <a:r>
              <a:rPr lang="fr-BE" dirty="0"/>
              <a:t> : la méthode s’appelle toujours </a:t>
            </a:r>
            <a:r>
              <a:rPr lang="fr-BE" dirty="0" err="1"/>
              <a:t>add</a:t>
            </a:r>
            <a:r>
              <a:rPr lang="fr-BE" dirty="0"/>
              <a:t>() mais possède 2 paramètres.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Dans cet exemple, on veut insérer Eva à l’index 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L’insertion demande des décalages.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1069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Dans l’exemple, on veut supprimer Léa.</a:t>
            </a:r>
          </a:p>
          <a:p>
            <a:r>
              <a:rPr lang="fr-BE" dirty="0" err="1"/>
              <a:t>ArrayList</a:t>
            </a:r>
            <a:r>
              <a:rPr lang="fr-BE" dirty="0"/>
              <a:t> : 2 méthodes </a:t>
            </a:r>
            <a:r>
              <a:rPr lang="fr-BE" dirty="0" err="1"/>
              <a:t>remove</a:t>
            </a:r>
            <a:r>
              <a:rPr lang="fr-BE" dirty="0"/>
              <a:t>(). Une a comme méthode un index, l’autre un objet.</a:t>
            </a:r>
          </a:p>
          <a:p>
            <a:r>
              <a:rPr lang="fr-BE" dirty="0" err="1"/>
              <a:t>remove</a:t>
            </a:r>
            <a:r>
              <a:rPr lang="fr-BE" dirty="0"/>
              <a:t>(1) – </a:t>
            </a:r>
            <a:r>
              <a:rPr lang="fr-BE" dirty="0" err="1"/>
              <a:t>remove</a:t>
            </a:r>
            <a:r>
              <a:rPr lang="fr-BE" dirty="0"/>
              <a:t>(« </a:t>
            </a:r>
            <a:r>
              <a:rPr lang="fr-BE" dirty="0" err="1"/>
              <a:t>Lea</a:t>
            </a:r>
            <a:r>
              <a:rPr lang="fr-BE" dirty="0"/>
              <a:t> »)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La suppression demande des décalages.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3099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Passons à la 3</a:t>
            </a:r>
            <a:r>
              <a:rPr lang="fr-BE" baseline="30000" dirty="0"/>
              <a:t>ème</a:t>
            </a:r>
            <a:r>
              <a:rPr lang="fr-BE" dirty="0"/>
              <a:t> variante.</a:t>
            </a:r>
          </a:p>
          <a:p>
            <a:r>
              <a:rPr lang="fr-BE" dirty="0"/>
              <a:t>Les éléments y sont placés selon un ordre logique. On dit que la table est triée.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A60BA-5F7A-4254-9C97-0951427711D4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937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Par exemples : on trie les enfants du plus petit au plus grand</a:t>
            </a:r>
          </a:p>
          <a:p>
            <a:r>
              <a:rPr lang="fr-BE" dirty="0"/>
              <a:t>On trie les étudiants selon les moyennes. De celui qui a la plus grande moyenne à celui qui a la plus petite.</a:t>
            </a:r>
          </a:p>
          <a:p>
            <a:r>
              <a:rPr lang="fr-BE" dirty="0"/>
              <a:t>Tri classique : ordre alphabétique.</a:t>
            </a:r>
          </a:p>
          <a:p>
            <a:r>
              <a:rPr lang="fr-BE" dirty="0"/>
              <a:t>En Java, les objets « comparable » vont posséder une méthode </a:t>
            </a:r>
            <a:r>
              <a:rPr lang="fr-BE" dirty="0" err="1"/>
              <a:t>compareTo</a:t>
            </a:r>
            <a:r>
              <a:rPr lang="fr-BE" dirty="0"/>
              <a:t> (héritage).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A60BA-5F7A-4254-9C97-0951427711D4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219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ne peut pas faire l’ajout n’importe où dans une table triée. Pas d’ajout en fin de table, pas d’ajout selon un index.</a:t>
            </a:r>
          </a:p>
          <a:p>
            <a:r>
              <a:rPr lang="fr-BE" dirty="0"/>
              <a:t>La table doit rester triée après ajout.</a:t>
            </a:r>
          </a:p>
          <a:p>
            <a:r>
              <a:rPr lang="fr-BE" dirty="0"/>
              <a:t>Dans cet exemple, on ajoute Léa. Pour respecter l’ordre alphabétique, on n’a pas le choix : Léa va être placée après Eva mais avant Pierre.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A60BA-5F7A-4254-9C97-0951427711D4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069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Voici l’algorithme d’insertion dans une table triée. Il ne s’agit pas de la version la plus optimale, mais facile à programmer.</a:t>
            </a:r>
          </a:p>
          <a:p>
            <a:r>
              <a:rPr lang="fr-BE" dirty="0"/>
              <a:t>Elle demande des décalages.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A60BA-5F7A-4254-9C97-0951427711D4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868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suppression demande des décalages – idem variante2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A60BA-5F7A-4254-9C97-0951427711D4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992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suppression demande des décalages – idem variante2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A60BA-5F7A-4254-9C97-0951427711D4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78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 rappel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526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 rappel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125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L’ajout le moins coûteux : placer dans la table au premier endroit libre. Donc dans cet exemple, Eva est placé après Tim.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055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ne veut pas de trou. Une suppression engendre un trou (sauf si c’est le dernier). Dans cet exemple </a:t>
            </a:r>
            <a:r>
              <a:rPr lang="fr-BE" dirty="0" err="1"/>
              <a:t>Lea</a:t>
            </a:r>
            <a:r>
              <a:rPr lang="fr-BE" dirty="0"/>
              <a:t> a été remplacée par Marie.</a:t>
            </a:r>
          </a:p>
          <a:p>
            <a:r>
              <a:rPr lang="fr-BE" dirty="0"/>
              <a:t>MAIS remarquons qu’à ce moment-là l’ordre des inscriptions a changé. Marie qui était la dernière inscrite, se retrouve la 2</a:t>
            </a:r>
            <a:r>
              <a:rPr lang="fr-BE" baseline="30000" dirty="0"/>
              <a:t>ème</a:t>
            </a:r>
            <a:r>
              <a:rPr lang="fr-BE" dirty="0"/>
              <a:t>.</a:t>
            </a:r>
          </a:p>
          <a:p>
            <a:r>
              <a:rPr lang="fr-BE" dirty="0"/>
              <a:t>Selon le contexte, on ne peut peut-être pas. Imaginez un désistement dans une file d’attente. Le dernier dépasserait tout le monde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7310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Voici donc une deuxième variante. La classe </a:t>
            </a:r>
            <a:r>
              <a:rPr lang="fr-BE" dirty="0" err="1"/>
              <a:t>ArrayList</a:t>
            </a:r>
            <a:r>
              <a:rPr lang="fr-BE" dirty="0"/>
              <a:t> (utilisée en APOO) possède une table dans laquelle l’ordre des éléments est conservé.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6214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Jetons un petit coup d’œil sur quelques méthodes de l’</a:t>
            </a:r>
            <a:r>
              <a:rPr lang="fr-BE" dirty="0" err="1"/>
              <a:t>ArrayList</a:t>
            </a:r>
            <a:r>
              <a:rPr lang="fr-BE" dirty="0"/>
              <a:t>. Ici l’</a:t>
            </a:r>
            <a:r>
              <a:rPr lang="fr-BE" dirty="0" err="1"/>
              <a:t>ArrayList</a:t>
            </a:r>
            <a:r>
              <a:rPr lang="fr-BE" dirty="0"/>
              <a:t> contient des objets de type Integer.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28112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Pour se plonger dans cette variante 2, il faut bien comprendre ce qu’on entend par index.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332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Idem variante 1! Si on ne précise pas d’endroit où faire l’ajout, l’ajout se fera en fin de table. C’est le moins coûteux. (</a:t>
            </a:r>
            <a:r>
              <a:rPr lang="fr-BE" dirty="0" err="1"/>
              <a:t>add</a:t>
            </a:r>
            <a:r>
              <a:rPr lang="fr-BE" dirty="0"/>
              <a:t>() avec un paramètre)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A60BA-5F7A-4254-9C97-0951427711D4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971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67F97-0D75-49BF-9BDD-BBDB36258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D32489-DADF-4688-B0A7-FB7F548B5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1629DA-A3B5-4431-8CA9-0C497B74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38F8EA-2DF4-46BB-8BF3-B016438D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E75F0-E7F1-4107-AAE0-F24AB0F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894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0BD6F-AD40-4D66-A62B-AC734124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68CB01-ED4A-4DA0-9B16-B77521C3C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297686-23CC-45FD-9573-FC05A1A6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35787C-27A8-4B49-B6BF-D3D1E3A6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57FD7-982C-4FB9-BA3E-3830199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084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0D6865-03C8-4D7B-9D7D-165345496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48B443-6C25-4AE6-A749-80612CA6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78DE09-AAD3-4696-82F0-2B104253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50CAD-FBD3-4220-BE6F-6445D2ED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17E7B2-3718-43D5-A4A4-7EF3EE9F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415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FB9EF-2324-4B79-BFCB-75456FB0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B4A2D0-F937-444D-A34C-3D7C56F3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5E5048-0D82-4321-A709-F9A483BF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5415FD-3029-4596-B946-EF41B767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8A1D25-2475-4434-8025-783951B8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1650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5BD84-42BB-462B-ACE7-C3A04BF0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ACCE6-19C6-4784-8693-91BC4F76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72CEF-9E9E-4C36-8744-866CFFE0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855D63-2DAD-4B8D-99A5-872DE0B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CAD25B-EC7F-416A-BC86-43CC2CFD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96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FB619-D68B-45A4-82A3-0E0B931D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2B4DBA-4DA9-4706-9F89-1F2D04C2B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B518DA-6F95-4A4B-995F-B51DB8B3F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C4BF1D-7138-44BE-9765-715FD978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337A63-BC4E-450F-B593-BD21FC78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92E6DD-563B-4411-A60E-3986A09E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965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2DEED-8F13-4410-A34E-443DCA46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14C4A9-A2A8-46F9-80CE-A2C745142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38D66A-08BA-41B4-A93D-3437C746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E1EEAC-55B0-4A7F-97E1-915257DF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342C92-7717-44FF-98CE-3B9554702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7B518F-3716-42EE-91CC-DD107F94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1424E1-C265-4DEC-8487-B7A2F9E4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D52D12-8CEF-4C66-B286-D4789888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4584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852B7-84B7-4099-8805-8DB3E5C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15422-2838-40DC-8EA6-EFA84DA7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7F995F-97F5-4A5F-A3FA-FAA3B868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398FDD-6CBB-4779-9AB3-984E6476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667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3ACC3A-DD62-4656-AE39-6F090CBE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BF04F4C-5F5A-400C-B8F0-7002086D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FEFEDF-A77D-43F7-95EC-B8D58EAC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16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DD40B-EC97-4C99-89E1-264F6BB6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0BBA5B-E562-4C2B-94FA-B22E0B3C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0CE1F4-4EF6-4060-8906-372F41530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DED496-A6BF-444D-A93D-20FAA021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620683-1101-4236-B537-E98C2C47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97DFC8-3A18-4745-B185-D957813B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33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A2BCBE-B1B3-49D4-9997-23DEA889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2B52C66-AA10-4A10-BB71-414F60BEB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C99422-5A1B-4273-A440-6263FD7F7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AD42E7-DE8A-4C81-BF00-389FC01F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D75C68-69A4-44D2-9BD0-8E8DE46C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0D362E-33F2-4AB8-93E9-E6243806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359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A03707-0226-4BA8-96D0-D33F28F1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D6AE06-A14B-4259-AD24-A41101F3A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6AF8B9-9B87-4B7B-B0EF-77C819382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4F48-4A49-48A5-90A0-14763D511DB2}" type="datetimeFigureOut">
              <a:rPr lang="fr-BE" smtClean="0"/>
              <a:t>27-11-22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6FEC91-8388-433A-96EC-E8D511914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C381BC-C003-427C-935F-3A44F60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457D-0387-485F-A214-BAB28A617E6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748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285630-E11A-4CC4-800A-68532E74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069B0493-EC1B-42FD-A38E-D4620EA2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578280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CDDD40-37C2-4DB3-9262-A36B183E0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8401" y="3716323"/>
            <a:ext cx="4126764" cy="1946248"/>
          </a:xfrm>
        </p:spPr>
        <p:txBody>
          <a:bodyPr anchor="t">
            <a:normAutofit/>
          </a:bodyPr>
          <a:lstStyle/>
          <a:p>
            <a:pPr algn="l"/>
            <a:r>
              <a:rPr lang="fr-BE" sz="4000" dirty="0">
                <a:solidFill>
                  <a:srgbClr val="FEFFFF"/>
                </a:solidFill>
              </a:rPr>
              <a:t>Table ordonnée à taille variable</a:t>
            </a:r>
          </a:p>
          <a:p>
            <a:pPr algn="l"/>
            <a:r>
              <a:rPr lang="fr-BE" sz="4000" dirty="0">
                <a:solidFill>
                  <a:srgbClr val="FEFFFF"/>
                </a:solidFill>
              </a:rPr>
              <a:t>V2 – V3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D263E12D-D6FE-41E6-98B7-EBA88FED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0FAEE97-8C0C-4ED5-BC7D-C6870947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5BFAC9A7-CED6-40CD-BC73-6B06ECAC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880D38C5-CFB9-4498-AD9C-38B2BBF6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9168" y="1126737"/>
            <a:ext cx="579551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8541CA-8D42-437F-8D5F-BC00E252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113" y="1448471"/>
            <a:ext cx="5149124" cy="2579000"/>
          </a:xfrm>
        </p:spPr>
        <p:txBody>
          <a:bodyPr>
            <a:normAutofit/>
          </a:bodyPr>
          <a:lstStyle/>
          <a:p>
            <a:pPr algn="l"/>
            <a:r>
              <a:rPr lang="fr-BE" sz="4800" dirty="0">
                <a:solidFill>
                  <a:srgbClr val="FFFFFF"/>
                </a:solidFill>
              </a:rPr>
              <a:t>Algorithmes classiques sur les tables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3DE200-0C8E-F5EF-4C30-443C12741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1"/>
    </mc:Choice>
    <mc:Fallback xmlns="">
      <p:transition spd="slow" advTm="5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d’ajout : variante 2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 d’insertion</a:t>
            </a:r>
            <a:r>
              <a:rPr lang="fr-BE" sz="2400" dirty="0"/>
              <a:t> : « on ajoute à l’index voulu après décalages 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523406-195A-42A1-AE86-D3F5C71C7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732" y="3117851"/>
            <a:ext cx="2847975" cy="23145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DF5FD62-5852-462B-A53F-B4452D94C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205" y="5665759"/>
            <a:ext cx="2133600" cy="257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37C1B6-872B-4FB5-8F4F-BDB4EC595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597" y="5651472"/>
            <a:ext cx="2152650" cy="28575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A1287B1-4BCC-40A0-AB16-AE266887C07C}"/>
              </a:ext>
            </a:extLst>
          </p:cNvPr>
          <p:cNvSpPr txBox="1"/>
          <p:nvPr/>
        </p:nvSpPr>
        <p:spPr>
          <a:xfrm>
            <a:off x="10143750" y="3606974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fr-BE" sz="3600" dirty="0">
              <a:solidFill>
                <a:srgbClr val="FF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FE25900-0040-4B90-B7F4-2B766E659F5D}"/>
              </a:ext>
            </a:extLst>
          </p:cNvPr>
          <p:cNvSpPr txBox="1"/>
          <p:nvPr/>
        </p:nvSpPr>
        <p:spPr>
          <a:xfrm>
            <a:off x="10096379" y="4185746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O(N)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2E2F2C-73D4-4E89-8969-03A45C29D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8623" y="3280967"/>
            <a:ext cx="2634831" cy="210521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74EF1C-4DC0-7B6A-F54C-616CC22DB0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50"/>
    </mc:Choice>
    <mc:Fallback xmlns="">
      <p:transition spd="slow" advTm="95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de suppression : variante 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 de suppression</a:t>
            </a:r>
            <a:r>
              <a:rPr lang="fr-BE" sz="2400" dirty="0"/>
              <a:t> (sans recherche) : « on écrase l’élément à supprimer par le suivant, le suivant par le suivant etc…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E1E399-F680-49F9-9218-410E9209F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128" y="3117851"/>
            <a:ext cx="2771775" cy="23812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A61A353-2D30-40BF-80B6-EA8212E02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989" y="5644136"/>
            <a:ext cx="2190750" cy="3429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47EECEC-FFB5-4EFA-9D5E-9D736BA73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403" y="5672711"/>
            <a:ext cx="2152650" cy="28575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91378C1-3E6D-4721-8B08-8B1FA7C0799E}"/>
              </a:ext>
            </a:extLst>
          </p:cNvPr>
          <p:cNvSpPr txBox="1"/>
          <p:nvPr/>
        </p:nvSpPr>
        <p:spPr>
          <a:xfrm>
            <a:off x="10143750" y="3606974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fr-BE" sz="3600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5EF227F-6803-4201-8903-15CECE1AC581}"/>
              </a:ext>
            </a:extLst>
          </p:cNvPr>
          <p:cNvSpPr txBox="1"/>
          <p:nvPr/>
        </p:nvSpPr>
        <p:spPr>
          <a:xfrm>
            <a:off x="10096379" y="4185746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O(N)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01033AC-3BF0-5940-A548-1CD53D688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6558" y="3210184"/>
            <a:ext cx="2809875" cy="23336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2AC5C8-7140-879D-CDA1-E1DC67056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61"/>
    </mc:Choice>
    <mc:Fallback xmlns="">
      <p:transition spd="slow" advTm="75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éléments sont comparables.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éléments sont triés.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964A5FE8-6C4B-443D-9267-06AB0F7001AA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Algorithmes d’ajout et de suppression : variante3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11DC3C-25A3-8D4A-DAED-27A976291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0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5"/>
    </mc:Choice>
    <mc:Fallback>
      <p:transition spd="slow" advTm="11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éléments sont comparables.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éléments sont triés.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Exemples : 	tri selon l’ordre croissant des tailles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	tri selon l’ordre décroissant des moyennes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	tri par ordre alphabétique des noms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Dans la classe String : méthode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compareTo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964A5FE8-6C4B-443D-9267-06AB0F7001AA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43357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Algorithmes d’ajout et de suppression : variante 3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37C8C9-FE16-F061-CB2A-FA68729FF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51"/>
    </mc:Choice>
    <mc:Fallback>
      <p:transition spd="slow" advTm="42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d’ajout : variante 3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Algorithme d’insertion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« on ajoute en « fin de table », ensuite on fait des permutations jusqu’au moment où l’élément sera bien placé »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F5FD62-5852-462B-A53F-B4452D94C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05" y="5665759"/>
            <a:ext cx="2133600" cy="257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37C1B6-872B-4FB5-8F4F-BDB4EC595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597" y="5651472"/>
            <a:ext cx="2152650" cy="2857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F3F98C7-C8AC-47F4-B46C-0D1C87477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2737" y="3210184"/>
            <a:ext cx="2628900" cy="22479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99666FF-CC24-47C9-A5BA-3F65E3DDE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947" y="3219709"/>
            <a:ext cx="2647950" cy="22383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3A76B8-F6BD-785D-70A0-8657D38DF0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14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89"/>
    </mc:Choice>
    <mc:Fallback>
      <p:transition spd="slow" advTm="22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d’ajout : variante 3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F5FD62-5852-462B-A53F-B4452D94C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205" y="5665759"/>
            <a:ext cx="2133600" cy="257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37C1B6-872B-4FB5-8F4F-BDB4EC595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597" y="5651472"/>
            <a:ext cx="2152650" cy="2857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F3F98C7-C8AC-47F4-B46C-0D1C87477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2737" y="3210184"/>
            <a:ext cx="2628900" cy="22479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99666FF-CC24-47C9-A5BA-3F65E3DDE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947" y="3219709"/>
            <a:ext cx="2647950" cy="223837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76437FA-9591-4E1B-84A1-F85014449150}"/>
              </a:ext>
            </a:extLst>
          </p:cNvPr>
          <p:cNvSpPr txBox="1"/>
          <p:nvPr/>
        </p:nvSpPr>
        <p:spPr>
          <a:xfrm>
            <a:off x="10096379" y="4185746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O(N)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3D98187-FA8A-4698-A48D-D055618F5A7C}"/>
              </a:ext>
            </a:extLst>
          </p:cNvPr>
          <p:cNvSpPr txBox="1"/>
          <p:nvPr/>
        </p:nvSpPr>
        <p:spPr>
          <a:xfrm>
            <a:off x="1323991" y="2379187"/>
            <a:ext cx="989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Algorithme d’insertion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« on ajoute en « fin de table », ensuite on fait des permutations jusqu’au moment où l’élément sera bien placé »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D6C0EA5-AEB7-EC88-719C-0B78CDD4D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6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88"/>
    </mc:Choice>
    <mc:Fallback>
      <p:transition spd="slow" advTm="36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de suppression : variante 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Algorithme de suppression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« on écrase l’élément à supprimer par le suivant, le suivant par le suivant etc… »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A61A353-2D30-40BF-80B6-EA8212E02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989" y="5644136"/>
            <a:ext cx="2190750" cy="3429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47EECEC-FFB5-4EFA-9D5E-9D736BA73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403" y="5672711"/>
            <a:ext cx="2152650" cy="285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43C745-243A-4D31-ABAF-98F71D68A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7916" y="3227624"/>
            <a:ext cx="2600325" cy="22669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9C98CF5-F262-8A06-6462-0685811AE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947" y="3219709"/>
            <a:ext cx="2647950" cy="22383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19C6E99-99EC-D252-A6C9-B8EB223BB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9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8"/>
    </mc:Choice>
    <mc:Fallback>
      <p:transition spd="slow" advTm="13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de suppression : variante 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Algorithme de suppression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« on écrase l’élément à supprimer par le suivant, le suivant par le suivant etc… »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A61A353-2D30-40BF-80B6-EA8212E02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989" y="5644136"/>
            <a:ext cx="2190750" cy="3429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47EECEC-FFB5-4EFA-9D5E-9D736BA73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403" y="5672711"/>
            <a:ext cx="2152650" cy="285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43C745-243A-4D31-ABAF-98F71D68A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7916" y="3227624"/>
            <a:ext cx="2600325" cy="226695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57EFEE8-3E1F-41E6-ABC3-BB49B8629A46}"/>
              </a:ext>
            </a:extLst>
          </p:cNvPr>
          <p:cNvSpPr txBox="1"/>
          <p:nvPr/>
        </p:nvSpPr>
        <p:spPr>
          <a:xfrm>
            <a:off x="10096379" y="4185746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O(N)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8C3A72-BF07-E1FB-4A1A-2250F9895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947" y="3219709"/>
            <a:ext cx="2647950" cy="22383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D2A2F9-24D2-1E5F-6DC1-F45E250C9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9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5"/>
    </mc:Choice>
    <mc:Fallback>
      <p:transition spd="slow" advTm="6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Table de taille variable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27BECA-59C1-4941-99FC-5E46A3FE0EA6}"/>
              </a:ext>
            </a:extLst>
          </p:cNvPr>
          <p:cNvSpPr txBox="1"/>
          <p:nvPr/>
        </p:nvSpPr>
        <p:spPr>
          <a:xfrm>
            <a:off x="1221656" y="2185011"/>
            <a:ext cx="9899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endParaRPr lang="fr-FR" sz="2400" dirty="0"/>
          </a:p>
          <a:p>
            <a:endParaRPr lang="fr-BE" sz="2400" dirty="0"/>
          </a:p>
          <a:p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25978EA-839E-4A3C-BCCA-1DF2A674A2CC}"/>
              </a:ext>
            </a:extLst>
          </p:cNvPr>
          <p:cNvSpPr txBox="1"/>
          <p:nvPr/>
        </p:nvSpPr>
        <p:spPr>
          <a:xfrm>
            <a:off x="1323990" y="2812887"/>
            <a:ext cx="98992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La table sert à stocker des éléments de même type.</a:t>
            </a:r>
          </a:p>
          <a:p>
            <a:endParaRPr lang="fr-FR" sz="2400" dirty="0"/>
          </a:p>
          <a:p>
            <a:r>
              <a:rPr lang="fr-FR" sz="2400" dirty="0"/>
              <a:t>Le nombre d’éléments varie dans le temps.</a:t>
            </a:r>
          </a:p>
          <a:p>
            <a:endParaRPr lang="fr-FR" sz="2400" dirty="0"/>
          </a:p>
          <a:p>
            <a:r>
              <a:rPr lang="fr-FR" sz="2400" dirty="0"/>
              <a:t>Taille logique – taille physique</a:t>
            </a:r>
          </a:p>
          <a:p>
            <a:endParaRPr lang="fr-FR" sz="2400" dirty="0"/>
          </a:p>
          <a:p>
            <a:r>
              <a:rPr lang="fr-FR" sz="2400" dirty="0"/>
              <a:t>Table redimensionnable.</a:t>
            </a:r>
          </a:p>
          <a:p>
            <a:endParaRPr lang="fr-BE" sz="2400" dirty="0"/>
          </a:p>
          <a:p>
            <a:endParaRPr lang="fr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B92932-554F-A325-3FAC-4864040AF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4"/>
    </mc:Choice>
    <mc:Fallback xmlns="">
      <p:transition spd="slow" advTm="4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704531" y="2569902"/>
            <a:ext cx="98992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Condition : </a:t>
            </a:r>
          </a:p>
          <a:p>
            <a:endParaRPr lang="fr-FR" sz="2400" dirty="0"/>
          </a:p>
          <a:p>
            <a:r>
              <a:rPr lang="fr-FR" sz="2400" dirty="0"/>
              <a:t>l’ordre des éléments dans la table n’a aucune importance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</a:t>
            </a:r>
            <a:endParaRPr lang="fr-BE" sz="240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4AA990B-1A40-4036-ADC0-7829E766A1EC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</a:rPr>
              <a:t>Algorithmes d’ajout et de suppression : variante1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368808-F922-4998-B509-E08C7BA05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3"/>
    </mc:Choice>
    <mc:Fallback xmlns="">
      <p:transition spd="slow" advTm="15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d’ajout : variante 1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 d’ajout</a:t>
            </a:r>
            <a:r>
              <a:rPr lang="fr-BE" sz="2400" dirty="0"/>
              <a:t> : « on ajoute en « fin » de table 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523406-195A-42A1-AE86-D3F5C71C7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732" y="3117851"/>
            <a:ext cx="2847975" cy="23145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8C77B32-5C45-4136-BA49-780558FE8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588" y="3146426"/>
            <a:ext cx="2819400" cy="2286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DF5FD62-5852-462B-A53F-B4452D94C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205" y="5665759"/>
            <a:ext cx="2133600" cy="257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37C1B6-872B-4FB5-8F4F-BDB4EC595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597" y="5651472"/>
            <a:ext cx="2152650" cy="28575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CE422DD-6DDA-44ED-BF59-F9858296F60D}"/>
              </a:ext>
            </a:extLst>
          </p:cNvPr>
          <p:cNvSpPr txBox="1"/>
          <p:nvPr/>
        </p:nvSpPr>
        <p:spPr>
          <a:xfrm>
            <a:off x="10143750" y="3606974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fr-BE" sz="3600" dirty="0">
              <a:solidFill>
                <a:srgbClr val="92D05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BE4BEA-F4A6-4384-95C9-A8F567A6A628}"/>
              </a:ext>
            </a:extLst>
          </p:cNvPr>
          <p:cNvSpPr txBox="1"/>
          <p:nvPr/>
        </p:nvSpPr>
        <p:spPr>
          <a:xfrm>
            <a:off x="10096379" y="4185746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O(1)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9C9336-4903-A6ED-B3FD-127A600B9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6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68"/>
    </mc:Choice>
    <mc:Fallback xmlns="">
      <p:transition spd="slow" advTm="3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de suppression : variante 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 de suppression</a:t>
            </a:r>
            <a:r>
              <a:rPr lang="fr-BE" sz="2400" dirty="0"/>
              <a:t> (sans recherche) : « on remplace l’élément à supprimer par le dernier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E1E399-F680-49F9-9218-410E9209F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128" y="3117851"/>
            <a:ext cx="2771775" cy="23812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A61A353-2D30-40BF-80B6-EA8212E02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989" y="5644136"/>
            <a:ext cx="2190750" cy="3429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47EECEC-FFB5-4EFA-9D5E-9D736BA73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403" y="5672711"/>
            <a:ext cx="2152650" cy="28575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D5C7925-AB05-4DBF-85F1-1835D762FA11}"/>
              </a:ext>
            </a:extLst>
          </p:cNvPr>
          <p:cNvSpPr txBox="1"/>
          <p:nvPr/>
        </p:nvSpPr>
        <p:spPr>
          <a:xfrm>
            <a:off x="10143750" y="3606974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fr-BE" sz="3600" dirty="0">
              <a:solidFill>
                <a:srgbClr val="92D05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3ECE40F-8A67-4B44-9F4F-54313D667EA9}"/>
              </a:ext>
            </a:extLst>
          </p:cNvPr>
          <p:cNvSpPr txBox="1"/>
          <p:nvPr/>
        </p:nvSpPr>
        <p:spPr>
          <a:xfrm>
            <a:off x="10096379" y="4185746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O(1)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1F29F4-C6C6-5F36-EFF6-BA18DEBEB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2902" y="3117851"/>
            <a:ext cx="2676525" cy="23241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3F0EA3D-A75D-68AE-A2C6-E8E6808F9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87"/>
    </mc:Choice>
    <mc:Fallback xmlns="">
      <p:transition spd="slow" advTm="50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Condition : </a:t>
            </a:r>
          </a:p>
          <a:p>
            <a:endParaRPr lang="fr-FR" sz="2400" dirty="0"/>
          </a:p>
          <a:p>
            <a:r>
              <a:rPr lang="fr-FR" sz="2400" dirty="0"/>
              <a:t>l’ordre dans lequel les éléments ont été ajoutés dans la table est conservé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</a:t>
            </a:r>
            <a:endParaRPr lang="fr-BE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1C7DCBA-7159-46FD-B282-E70B840E6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96413">
            <a:off x="1666982" y="5138192"/>
            <a:ext cx="1047750" cy="4762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5A10B5E-E09B-45F5-A4BC-C72EAE457889}"/>
              </a:ext>
            </a:extLst>
          </p:cNvPr>
          <p:cNvSpPr txBox="1"/>
          <p:nvPr/>
        </p:nvSpPr>
        <p:spPr>
          <a:xfrm rot="1216938">
            <a:off x="6152202" y="5203902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solidFill>
                  <a:srgbClr val="FF0000"/>
                </a:solidFill>
                <a:latin typeface="Lucida Handwriting" panose="03010101010101010101" pitchFamily="66" charset="0"/>
              </a:rPr>
              <a:t>SD1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964A5FE8-6C4B-443D-9267-06AB0F7001AA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</a:rPr>
              <a:t>Algorithmes d’ajout et de suppression : variante2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1AEBCCF-5D31-4C4F-B9D0-AA30B9F84965}"/>
              </a:ext>
            </a:extLst>
          </p:cNvPr>
          <p:cNvSpPr txBox="1"/>
          <p:nvPr/>
        </p:nvSpPr>
        <p:spPr>
          <a:xfrm flipH="1">
            <a:off x="3648034" y="3675571"/>
            <a:ext cx="145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>
                <a:solidFill>
                  <a:srgbClr val="92D050"/>
                </a:solidFill>
                <a:latin typeface="Georgia Pro Cond Semibold" panose="020B0604020202020204" pitchFamily="18" charset="0"/>
              </a:rPr>
              <a:t>ArrayList</a:t>
            </a:r>
            <a:endParaRPr lang="fr-BE" sz="2400" dirty="0">
              <a:solidFill>
                <a:srgbClr val="92D050"/>
              </a:solidFill>
              <a:latin typeface="Georgia Pro Cond Semibold" panose="020B06040202020202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212F42-F4C8-6689-115B-11519901B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9"/>
    </mc:Choice>
    <mc:Fallback xmlns="">
      <p:transition spd="slow" advTm="28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Condition : </a:t>
            </a:r>
          </a:p>
          <a:p>
            <a:endParaRPr lang="fr-FR" sz="2400" dirty="0"/>
          </a:p>
          <a:p>
            <a:r>
              <a:rPr lang="fr-FR" sz="2400" dirty="0"/>
              <a:t>l’ordre dans lequel les éléments ont été ajoutés dans la table est conservé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</a:t>
            </a:r>
            <a:endParaRPr lang="fr-BE" sz="2400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964A5FE8-6C4B-443D-9267-06AB0F7001AA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</a:rPr>
              <a:t>Algorithmes d’ajout et de suppression : variante2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579B450-3B49-44C6-A337-0A1AD4286C96}"/>
              </a:ext>
            </a:extLst>
          </p:cNvPr>
          <p:cNvSpPr txBox="1"/>
          <p:nvPr/>
        </p:nvSpPr>
        <p:spPr>
          <a:xfrm flipH="1">
            <a:off x="3648034" y="3675571"/>
            <a:ext cx="145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>
                <a:solidFill>
                  <a:srgbClr val="92D050"/>
                </a:solidFill>
                <a:latin typeface="Georgia Pro Cond Semibold" panose="020B0604020202020204" pitchFamily="18" charset="0"/>
              </a:rPr>
              <a:t>ArrayList</a:t>
            </a:r>
            <a:endParaRPr lang="fr-BE" sz="2400" dirty="0">
              <a:solidFill>
                <a:srgbClr val="92D050"/>
              </a:solidFill>
              <a:latin typeface="Georgia Pro Cond Semibold" panose="020B06040202020202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F8AB8E2-C238-4D4A-BEB3-B0B1B66DB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526" y="4503929"/>
            <a:ext cx="5362575" cy="12287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880CFE2-5298-49C7-8959-FFD8DAF5E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419" y="3819595"/>
            <a:ext cx="2952750" cy="57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9B9452-CC07-4AC4-9B38-77F206F19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318" y="4680141"/>
            <a:ext cx="2943225" cy="8763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208371-E324-4515-84FB-7DCEF8559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255" y="5877662"/>
            <a:ext cx="3267075" cy="6381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110F62-9129-F6E7-542E-273B1AAA1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19"/>
    </mc:Choice>
    <mc:Fallback xmlns="">
      <p:transition spd="slow" advTm="61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964A5FE8-6C4B-443D-9267-06AB0F7001AA}"/>
              </a:ext>
            </a:extLst>
          </p:cNvPr>
          <p:cNvSpPr txBox="1">
            <a:spLocks/>
          </p:cNvSpPr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dirty="0">
                <a:solidFill>
                  <a:srgbClr val="FFFFFF"/>
                </a:solidFill>
              </a:rPr>
              <a:t>Algorithmes d’ajout et de suppression : variante2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5B6BA5B-9C63-6C8A-5B70-713311E17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355" y="3045837"/>
            <a:ext cx="2771775" cy="2381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5C195E-0EB6-85D0-FB46-AF95FF8C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867" y="5520362"/>
            <a:ext cx="2190750" cy="3429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C2A68D-6130-07A5-88B5-6E94BFEF95EA}"/>
              </a:ext>
            </a:extLst>
          </p:cNvPr>
          <p:cNvSpPr txBox="1"/>
          <p:nvPr/>
        </p:nvSpPr>
        <p:spPr>
          <a:xfrm>
            <a:off x="4471384" y="2421425"/>
            <a:ext cx="7888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Pierre se trouve avant Léa qui se trouve avant Tim qui …</a:t>
            </a:r>
          </a:p>
          <a:p>
            <a:r>
              <a:rPr lang="fr-FR" sz="2400" dirty="0"/>
              <a:t>Léa se trouve après Pierre, …</a:t>
            </a:r>
            <a:endParaRPr lang="fr-BE" sz="2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3686E0-6FE3-1A4E-8092-AACFFCCC4DB2}"/>
              </a:ext>
            </a:extLst>
          </p:cNvPr>
          <p:cNvSpPr txBox="1"/>
          <p:nvPr/>
        </p:nvSpPr>
        <p:spPr>
          <a:xfrm>
            <a:off x="4487565" y="3477479"/>
            <a:ext cx="7888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Pierre se trouve en position 1, </a:t>
            </a:r>
          </a:p>
          <a:p>
            <a:r>
              <a:rPr lang="fr-FR" sz="2400" dirty="0"/>
              <a:t>Léa se trouve en position 2,</a:t>
            </a:r>
          </a:p>
          <a:p>
            <a:r>
              <a:rPr lang="fr-FR" sz="2400" dirty="0"/>
              <a:t>…</a:t>
            </a:r>
            <a:endParaRPr lang="fr-BE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89E473-CD64-374E-35D5-08E6CD8B2C45}"/>
              </a:ext>
            </a:extLst>
          </p:cNvPr>
          <p:cNvSpPr txBox="1"/>
          <p:nvPr/>
        </p:nvSpPr>
        <p:spPr>
          <a:xfrm>
            <a:off x="4487565" y="4842690"/>
            <a:ext cx="7888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Pierre se trouve à l’index 0, </a:t>
            </a:r>
          </a:p>
          <a:p>
            <a:r>
              <a:rPr lang="fr-FR" sz="2400" dirty="0"/>
              <a:t>Léa se trouve à l’index 1,</a:t>
            </a:r>
          </a:p>
          <a:p>
            <a:r>
              <a:rPr lang="fr-FR" sz="2400" dirty="0"/>
              <a:t>…</a:t>
            </a:r>
            <a:endParaRPr lang="fr-BE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C55A430-3B6E-F821-9D5A-9D7B953B2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39"/>
    </mc:Choice>
    <mc:Fallback xmlns="">
      <p:transition spd="slow" advTm="94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422674-F727-4A3A-9F38-8C82636E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BE" sz="4000" dirty="0">
                <a:solidFill>
                  <a:srgbClr val="FFFFFF"/>
                </a:solidFill>
              </a:rPr>
              <a:t>Algorithme d’ajout : variante 2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7F219-FFF3-40DE-92AC-18CE96073265}"/>
              </a:ext>
            </a:extLst>
          </p:cNvPr>
          <p:cNvSpPr txBox="1"/>
          <p:nvPr/>
        </p:nvSpPr>
        <p:spPr>
          <a:xfrm>
            <a:off x="1323991" y="2379187"/>
            <a:ext cx="989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 d’ajout</a:t>
            </a:r>
            <a:r>
              <a:rPr lang="fr-BE" sz="2400" dirty="0"/>
              <a:t> : « on ajoute en « fin » de table 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523406-195A-42A1-AE86-D3F5C71C7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732" y="3117851"/>
            <a:ext cx="2847975" cy="23145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8C77B32-5C45-4136-BA49-780558FE8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588" y="3146426"/>
            <a:ext cx="2819400" cy="2286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DF5FD62-5852-462B-A53F-B4452D94C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205" y="5665759"/>
            <a:ext cx="2133600" cy="2571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C37C1B6-872B-4FB5-8F4F-BDB4EC595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597" y="5651472"/>
            <a:ext cx="2152650" cy="28575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CE422DD-6DDA-44ED-BF59-F9858296F60D}"/>
              </a:ext>
            </a:extLst>
          </p:cNvPr>
          <p:cNvSpPr txBox="1"/>
          <p:nvPr/>
        </p:nvSpPr>
        <p:spPr>
          <a:xfrm>
            <a:off x="10143750" y="3606974"/>
            <a:ext cx="46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92D050"/>
                </a:solidFill>
                <a:sym typeface="Wingdings" panose="05000000000000000000" pitchFamily="2" charset="2"/>
              </a:rPr>
              <a:t></a:t>
            </a:r>
            <a:endParaRPr lang="fr-BE" sz="3600" dirty="0">
              <a:solidFill>
                <a:srgbClr val="92D05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BE4BEA-F4A6-4384-95C9-A8F567A6A628}"/>
              </a:ext>
            </a:extLst>
          </p:cNvPr>
          <p:cNvSpPr txBox="1"/>
          <p:nvPr/>
        </p:nvSpPr>
        <p:spPr>
          <a:xfrm>
            <a:off x="10096379" y="4185746"/>
            <a:ext cx="83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O(1)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A56130-1DA4-93A5-04D8-8C79F8ED1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73"/>
    </mc:Choice>
    <mc:Fallback xmlns="">
      <p:transition spd="slow" advTm="41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1011</Words>
  <Application>Microsoft Office PowerPoint</Application>
  <PresentationFormat>Grand écran</PresentationFormat>
  <Paragraphs>157</Paragraphs>
  <Slides>17</Slides>
  <Notes>17</Notes>
  <HiddenSlides>0</HiddenSlides>
  <MMClips>17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Georgia Pro Cond Semibold</vt:lpstr>
      <vt:lpstr>Lucida Handwriting</vt:lpstr>
      <vt:lpstr>Thème Office</vt:lpstr>
      <vt:lpstr>Algorithmes classiques sur les tables</vt:lpstr>
      <vt:lpstr>Table de taille variable</vt:lpstr>
      <vt:lpstr>Présentation PowerPoint</vt:lpstr>
      <vt:lpstr>Algorithme d’ajout : variante 1 </vt:lpstr>
      <vt:lpstr>Algorithme de suppression : variante 1</vt:lpstr>
      <vt:lpstr>Présentation PowerPoint</vt:lpstr>
      <vt:lpstr>Présentation PowerPoint</vt:lpstr>
      <vt:lpstr>Présentation PowerPoint</vt:lpstr>
      <vt:lpstr>Algorithme d’ajout : variante 2 </vt:lpstr>
      <vt:lpstr>Algorithme d’ajout : variante 2 </vt:lpstr>
      <vt:lpstr>Algorithme de suppression : variante 2</vt:lpstr>
      <vt:lpstr>Présentation PowerPoint</vt:lpstr>
      <vt:lpstr>Présentation PowerPoint</vt:lpstr>
      <vt:lpstr>Algorithme d’ajout : variante 3 </vt:lpstr>
      <vt:lpstr>Algorithme d’ajout : variante 3 </vt:lpstr>
      <vt:lpstr>Algorithme de suppression : variante 3</vt:lpstr>
      <vt:lpstr>Algorithme de suppression : variante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Annick Dupont</dc:creator>
  <cp:lastModifiedBy>Annick Dupont</cp:lastModifiedBy>
  <cp:revision>250</cp:revision>
  <dcterms:created xsi:type="dcterms:W3CDTF">2021-09-12T13:33:57Z</dcterms:created>
  <dcterms:modified xsi:type="dcterms:W3CDTF">2022-11-27T20:19:48Z</dcterms:modified>
</cp:coreProperties>
</file>